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BE42320-17E2-4E93-AD73-AB1343BD4737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46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Рисунок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6245280"/>
            <a:ext cx="2127240" cy="470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5" name="CustomShape 2"/>
          <p:cNvSpPr/>
          <p:nvPr/>
        </p:nvSpPr>
        <p:spPr>
          <a:xfrm>
            <a:off x="3124080" y="6245280"/>
            <a:ext cx="2889360" cy="470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6245280"/>
            <a:ext cx="2127240" cy="470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39" name="CustomShape 2"/>
          <p:cNvSpPr/>
          <p:nvPr/>
        </p:nvSpPr>
        <p:spPr>
          <a:xfrm>
            <a:off x="3124080" y="6245280"/>
            <a:ext cx="2889360" cy="470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9160" y="36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500040" y="2000160"/>
            <a:ext cx="7713720" cy="2355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CC0000"/>
                </a:solidFill>
                <a:latin typeface="Segoe Print"/>
                <a:ea typeface="Microsoft YaHei"/>
              </a:rPr>
              <a:t>  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16165D"/>
                </a:solidFill>
                <a:latin typeface="Franklin Gothic Demi"/>
                <a:ea typeface="Microsoft YaHei"/>
              </a:rPr>
              <a:t>Тема:  «Технология                                            ТИКО-конструирования                                      для познавательного развития детей дошкольного возраста»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88000" y="5477400"/>
            <a:ext cx="2141640" cy="64152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422280" y="3179880"/>
            <a:ext cx="8166240" cy="136872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571320" y="642960"/>
            <a:ext cx="8210880" cy="1927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28" name="Picture 7"/>
          <p:cNvPicPr/>
          <p:nvPr/>
        </p:nvPicPr>
        <p:blipFill>
          <a:blip r:embed="rId4"/>
          <a:srcRect l="4547" t="17882" r="5268" b="14327"/>
          <a:stretch>
            <a:fillRect/>
          </a:stretch>
        </p:blipFill>
        <p:spPr>
          <a:xfrm>
            <a:off x="1000080" y="2428920"/>
            <a:ext cx="6928200" cy="2927520"/>
          </a:xfrm>
          <a:prstGeom prst="rect">
            <a:avLst/>
          </a:prstGeom>
          <a:ln w="9360">
            <a:noFill/>
          </a:ln>
        </p:spPr>
      </p:pic>
      <p:pic>
        <p:nvPicPr>
          <p:cNvPr id="12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616000" y="5832000"/>
            <a:ext cx="3356280" cy="763200"/>
          </a:xfrm>
          <a:prstGeom prst="rect">
            <a:avLst/>
          </a:prstGeom>
          <a:ln w="9360"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457200" y="221040"/>
            <a:ext cx="8228160" cy="124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600" b="1">
                <a:solidFill>
                  <a:srgbClr val="002060"/>
                </a:solidFill>
                <a:latin typeface="Segoe Print"/>
                <a:ea typeface="DejaVu Sans"/>
              </a:rPr>
              <a:t>«Крепость богатырей»</a:t>
            </a:r>
            <a:endParaRPr/>
          </a:p>
        </p:txBody>
      </p:sp>
      <p:sp>
        <p:nvSpPr>
          <p:cNvPr id="131" name="CustomShape 3"/>
          <p:cNvSpPr/>
          <p:nvPr/>
        </p:nvSpPr>
        <p:spPr>
          <a:xfrm>
            <a:off x="571320" y="1268640"/>
            <a:ext cx="8114040" cy="3743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142560" cy="666792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55640" y="980640"/>
            <a:ext cx="7829640" cy="4357800"/>
          </a:xfrm>
          <a:prstGeom prst="rect">
            <a:avLst/>
          </a:prstGeom>
          <a:ln w="9360">
            <a:noFill/>
          </a:ln>
        </p:spPr>
      </p:pic>
      <p:pic>
        <p:nvPicPr>
          <p:cNvPr id="134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400000" y="5688000"/>
            <a:ext cx="3455280" cy="791280"/>
          </a:xfrm>
          <a:prstGeom prst="rect">
            <a:avLst/>
          </a:prstGeom>
          <a:ln w="9360"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457200" y="221040"/>
            <a:ext cx="8228160" cy="90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002060"/>
                </a:solidFill>
                <a:latin typeface="Segoe Print"/>
                <a:ea typeface="DejaVu Sans"/>
              </a:rPr>
              <a:t>«Интерьер для кукольного домика»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556200" y="1124640"/>
            <a:ext cx="8228160" cy="3976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287280" y="330120"/>
            <a:ext cx="8639280" cy="676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C5000B"/>
                </a:solidFill>
                <a:latin typeface="Segoe Print"/>
                <a:ea typeface="Microsoft YaHei"/>
              </a:rPr>
              <a:t>Последовательность конструирования: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1071360" y="779400"/>
            <a:ext cx="6678720" cy="12938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ru-RU" sz="2800" b="1">
                <a:solidFill>
                  <a:srgbClr val="16165D"/>
                </a:solidFill>
                <a:latin typeface="Segoe Print"/>
                <a:ea typeface="Microsoft YaHei"/>
              </a:rPr>
              <a:t>Демонтаж построек.</a:t>
            </a:r>
            <a:endParaRPr/>
          </a:p>
        </p:txBody>
      </p:sp>
      <p:pic>
        <p:nvPicPr>
          <p:cNvPr id="140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87200" y="2448000"/>
            <a:ext cx="4097520" cy="302292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535640" y="2448000"/>
            <a:ext cx="4407120" cy="302292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5400720" y="5616720"/>
            <a:ext cx="3597480" cy="1079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500040" y="257040"/>
            <a:ext cx="8282160" cy="15274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16165D"/>
                </a:solidFill>
                <a:latin typeface="Segoe Print"/>
                <a:ea typeface="Microsoft YaHei"/>
              </a:rPr>
              <a:t>В дальнейшем, когда дети освоят навыки креативного моделирования и научатся синтезировать свои собственные объемные конструкции, можно создавать и организовывать авторские выставки созданные в результате совместного семейного творчества.</a:t>
            </a:r>
            <a:endParaRPr/>
          </a:p>
        </p:txBody>
      </p:sp>
      <p:pic>
        <p:nvPicPr>
          <p:cNvPr id="145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360" y="2000160"/>
            <a:ext cx="7209000" cy="4340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571320" y="642960"/>
            <a:ext cx="8210880" cy="1927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48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616000" y="5688000"/>
            <a:ext cx="3356280" cy="90720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457200" y="221040"/>
            <a:ext cx="8228160" cy="12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CustomShape 3"/>
          <p:cNvSpPr/>
          <p:nvPr/>
        </p:nvSpPr>
        <p:spPr>
          <a:xfrm>
            <a:off x="571320" y="1268640"/>
            <a:ext cx="8114040" cy="3743280"/>
          </a:xfrm>
          <a:prstGeom prst="rect">
            <a:avLst/>
          </a:prstGeom>
          <a:noFill/>
          <a:ln>
            <a:noFill/>
          </a:ln>
        </p:spPr>
      </p:sp>
      <p:pic>
        <p:nvPicPr>
          <p:cNvPr id="151" name="Рисунок 150"/>
          <p:cNvPicPr/>
          <p:nvPr/>
        </p:nvPicPr>
        <p:blipFill>
          <a:blip r:embed="rId5"/>
          <a:stretch>
            <a:fillRect/>
          </a:stretch>
        </p:blipFill>
        <p:spPr>
          <a:xfrm>
            <a:off x="864000" y="144000"/>
            <a:ext cx="4753440" cy="65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571320" y="642960"/>
            <a:ext cx="8210880" cy="1927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54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5616000" y="5688000"/>
            <a:ext cx="3356280" cy="90720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457200" y="221040"/>
            <a:ext cx="8228160" cy="12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CustomShape 3"/>
          <p:cNvSpPr/>
          <p:nvPr/>
        </p:nvSpPr>
        <p:spPr>
          <a:xfrm>
            <a:off x="571320" y="1268640"/>
            <a:ext cx="8114040" cy="3743280"/>
          </a:xfrm>
          <a:prstGeom prst="rect">
            <a:avLst/>
          </a:prstGeom>
          <a:noFill/>
          <a:ln>
            <a:noFill/>
          </a:ln>
        </p:spPr>
      </p:sp>
      <p:pic>
        <p:nvPicPr>
          <p:cNvPr id="157" name="Рисунок 156"/>
          <p:cNvPicPr/>
          <p:nvPr/>
        </p:nvPicPr>
        <p:blipFill>
          <a:blip r:embed="rId5"/>
          <a:stretch>
            <a:fillRect/>
          </a:stretch>
        </p:blipFill>
        <p:spPr>
          <a:xfrm>
            <a:off x="864000" y="187200"/>
            <a:ext cx="4680000" cy="64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266760" y="3743280"/>
            <a:ext cx="8228160" cy="28782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60" name="CustomShape 2"/>
          <p:cNvSpPr/>
          <p:nvPr/>
        </p:nvSpPr>
        <p:spPr>
          <a:xfrm>
            <a:off x="216000" y="2303640"/>
            <a:ext cx="8634600" cy="935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16165D"/>
                </a:solidFill>
                <a:latin typeface="Segoe Print"/>
                <a:ea typeface="Microsoft YaHei"/>
              </a:rPr>
              <a:t>Спасибо за внимание!!!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216000" y="4656240"/>
            <a:ext cx="8634600" cy="1246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62" name="CustomShape 4"/>
          <p:cNvSpPr/>
          <p:nvPr/>
        </p:nvSpPr>
        <p:spPr>
          <a:xfrm>
            <a:off x="5184720" y="216000"/>
            <a:ext cx="3834000" cy="5763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163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0" y="2143080"/>
            <a:ext cx="4894560" cy="143856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2789280" y="5975280"/>
            <a:ext cx="3834000" cy="576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16165D"/>
                </a:solidFill>
                <a:latin typeface="Segoe Print"/>
                <a:ea typeface="Microsoft YaHei"/>
              </a:rPr>
              <a:t>В чем особенность программы работы с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16165D"/>
                </a:solidFill>
                <a:latin typeface="Segoe Print"/>
                <a:ea typeface="Microsoft YaHei"/>
              </a:rPr>
              <a:t>Технология ТИКО-конструирования разработана с учетом требований ФГОС ДО и соответствует возрастным особенностям дошкольников от 3 до 7 лет.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16165D"/>
                </a:solidFill>
                <a:latin typeface="Segoe Print"/>
                <a:ea typeface="Microsoft YaHei"/>
              </a:rPr>
              <a:t>Практические занятия и занимательные упражнения позволяют нам формировать и развивать пространственные, зрительные и математические представления через игровой формат занятий.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16165D"/>
                </a:solidFill>
                <a:latin typeface="Segoe Print"/>
                <a:ea typeface="Microsoft YaHei"/>
              </a:rPr>
              <a:t>Дети успешно овладевают основными приёмами умственной деятельности, ориентируются на плоскости и в пространстве, общаются, работают в группе, коллективе, увлекаются самостоятельным техническим творчеством.</a:t>
            </a:r>
            <a:endParaRPr/>
          </a:p>
        </p:txBody>
      </p:sp>
      <p:pic>
        <p:nvPicPr>
          <p:cNvPr id="90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143160" y="1000080"/>
            <a:ext cx="2662560" cy="646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44680" y="0"/>
            <a:ext cx="81662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7E0021"/>
                </a:solidFill>
                <a:latin typeface="Segoe Print"/>
                <a:ea typeface="Microsoft YaHei"/>
              </a:rPr>
              <a:t>Основной </a:t>
            </a:r>
            <a:r>
              <a:rPr lang="ru-RU" sz="2000" b="1">
                <a:solidFill>
                  <a:srgbClr val="FF0000"/>
                </a:solidFill>
                <a:latin typeface="Segoe Print"/>
                <a:ea typeface="Microsoft YaHei"/>
              </a:rPr>
              <a:t>целью</a:t>
            </a:r>
            <a:r>
              <a:rPr lang="ru-RU" sz="2000" b="1">
                <a:solidFill>
                  <a:srgbClr val="7E0021"/>
                </a:solidFill>
                <a:latin typeface="Segoe Print"/>
                <a:ea typeface="Microsoft YaHei"/>
              </a:rPr>
              <a:t> является формирование у воспитанников способности и готовности к созидательному творчеству в окружающем мире и формирование элементарных математических представлений.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3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40" y="1871640"/>
            <a:ext cx="7413840" cy="4462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576360" y="144360"/>
            <a:ext cx="7990200" cy="49672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Соответственно ставим и решаем перед собой задачи: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- увлечь детей активной творческой деятельностью;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Char char="-"/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познакомить с геометрическими фигурами и объемными телами;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- развивать интерес к исследовательской деятельности и моделированию;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- укрепить детские пальчики и кисти, развивая тем самым мелкую моторику, это залог и предпосылки к успешного обучения письму в начальной школе;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- штриховка схем — обеспечивает развитие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2060"/>
                </a:solidFill>
                <a:latin typeface="Segoe Print"/>
                <a:ea typeface="Microsoft YaHei"/>
              </a:rPr>
              <a:t>зрительно—моторной  координации.</a:t>
            </a:r>
            <a:endParaRPr/>
          </a:p>
        </p:txBody>
      </p:sp>
      <p:pic>
        <p:nvPicPr>
          <p:cNvPr id="96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72120" y="5822640"/>
            <a:ext cx="2641680" cy="690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87280" y="330120"/>
            <a:ext cx="8639280" cy="676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7E0000"/>
                </a:solidFill>
                <a:latin typeface="Segoe Print"/>
                <a:ea typeface="Microsoft YaHei"/>
              </a:rPr>
              <a:t>Последовательность конструирования: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571320" y="1071720"/>
            <a:ext cx="8355240" cy="9273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ru-RU" sz="2400" b="1">
                <a:solidFill>
                  <a:srgbClr val="16165D"/>
                </a:solidFill>
                <a:latin typeface="Segoe Print"/>
                <a:ea typeface="Microsoft YaHei"/>
              </a:rPr>
              <a:t>Индивидуальная работа:                            конструирование отдельных  фигур по теме.</a:t>
            </a:r>
            <a:endParaRPr/>
          </a:p>
        </p:txBody>
      </p:sp>
      <p:pic>
        <p:nvPicPr>
          <p:cNvPr id="100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248000" y="2298600"/>
            <a:ext cx="4822920" cy="2954520"/>
          </a:xfrm>
          <a:prstGeom prst="rect">
            <a:avLst/>
          </a:prstGeom>
          <a:ln w="9360">
            <a:noFill/>
          </a:ln>
        </p:spPr>
      </p:pic>
      <p:pic>
        <p:nvPicPr>
          <p:cNvPr id="101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142920" y="2286000"/>
            <a:ext cx="3967200" cy="436572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5976000" y="5716080"/>
            <a:ext cx="2998800" cy="834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pic>
        <p:nvPicPr>
          <p:cNvPr id="104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887640" y="216000"/>
            <a:ext cx="5038920" cy="3094200"/>
          </a:xfrm>
          <a:prstGeom prst="rect">
            <a:avLst/>
          </a:prstGeom>
          <a:ln w="9360">
            <a:noFill/>
          </a:ln>
        </p:spPr>
      </p:pic>
      <p:pic>
        <p:nvPicPr>
          <p:cNvPr id="105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135000" y="3384720"/>
            <a:ext cx="5191200" cy="3256200"/>
          </a:xfrm>
          <a:prstGeom prst="rect">
            <a:avLst/>
          </a:prstGeom>
          <a:ln w="9360">
            <a:noFill/>
          </a:ln>
        </p:spPr>
      </p:pic>
      <p:pic>
        <p:nvPicPr>
          <p:cNvPr id="106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545800" y="5111640"/>
            <a:ext cx="3237480" cy="791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pic>
        <p:nvPicPr>
          <p:cNvPr id="10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0920" y="576360"/>
            <a:ext cx="2772000" cy="485172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168720" y="647640"/>
            <a:ext cx="5830920" cy="3670560"/>
          </a:xfrm>
          <a:prstGeom prst="rect">
            <a:avLst/>
          </a:prstGeom>
          <a:ln w="9360">
            <a:noFill/>
          </a:ln>
        </p:spPr>
      </p:pic>
      <p:pic>
        <p:nvPicPr>
          <p:cNvPr id="110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400000" y="5112000"/>
            <a:ext cx="3597480" cy="792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00040" y="0"/>
            <a:ext cx="821088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r>
              <a:rPr lang="ru-RU" sz="2000" b="1">
                <a:solidFill>
                  <a:srgbClr val="16165D"/>
                </a:solidFill>
                <a:latin typeface="Segoe Print"/>
                <a:ea typeface="Microsoft YaHei"/>
              </a:rPr>
              <a:t>На занятиях «Родничок и ТИКО» дети знакомятся с основными геометрическими фигурами, их параметрами. При работе с ТИКО-конструктором формируется глазомер, дети учатся видеть в сложных объемных объектах более простые формы, знакомятся с понятиями «призма», «пирамида», «многоугольник», «многогранник», «основание», «ребро», «грань» и др.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3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44000" y="2520000"/>
            <a:ext cx="2014560" cy="158292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448000" y="4464000"/>
            <a:ext cx="1827360" cy="158292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170280" y="4484520"/>
            <a:ext cx="2014560" cy="1586160"/>
          </a:xfrm>
          <a:prstGeom prst="rect">
            <a:avLst/>
          </a:prstGeom>
          <a:ln w="9360">
            <a:noFill/>
          </a:ln>
        </p:spPr>
      </p:pic>
      <p:pic>
        <p:nvPicPr>
          <p:cNvPr id="116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536000" y="4464000"/>
            <a:ext cx="1827360" cy="1582920"/>
          </a:xfrm>
          <a:prstGeom prst="rect">
            <a:avLst/>
          </a:prstGeom>
          <a:ln w="9360">
            <a:noFill/>
          </a:ln>
        </p:spPr>
      </p:pic>
      <p:pic>
        <p:nvPicPr>
          <p:cNvPr id="117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6654600" y="4387680"/>
            <a:ext cx="1827360" cy="1582920"/>
          </a:xfrm>
          <a:prstGeom prst="rect">
            <a:avLst/>
          </a:prstGeom>
          <a:ln w="9360">
            <a:noFill/>
          </a:ln>
        </p:spPr>
      </p:pic>
      <p:pic>
        <p:nvPicPr>
          <p:cNvPr id="118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2519280" y="2520000"/>
            <a:ext cx="1798920" cy="158292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4536000" y="2592000"/>
            <a:ext cx="1827360" cy="158292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6696000" y="2552400"/>
            <a:ext cx="1827360" cy="1622520"/>
          </a:xfrm>
          <a:prstGeom prst="rect">
            <a:avLst/>
          </a:prstGeom>
          <a:ln w="9360">
            <a:noFill/>
          </a:ln>
        </p:spPr>
      </p:pic>
      <p:pic>
        <p:nvPicPr>
          <p:cNvPr id="121" name="Picture 15"/>
          <p:cNvPicPr/>
          <p:nvPr/>
        </p:nvPicPr>
        <p:blipFill>
          <a:blip r:embed="rId12"/>
          <a:stretch>
            <a:fillRect/>
          </a:stretch>
        </p:blipFill>
        <p:spPr>
          <a:xfrm>
            <a:off x="6543720" y="6048000"/>
            <a:ext cx="2241720" cy="574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287280" y="330120"/>
            <a:ext cx="8639280" cy="676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C5000B"/>
                </a:solidFill>
                <a:latin typeface="Segoe Print"/>
                <a:ea typeface="Microsoft YaHei"/>
              </a:rPr>
              <a:t>Последовательность конструирования: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857160" y="571320"/>
            <a:ext cx="8212320" cy="1355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ru-RU" sz="2000" b="1">
                <a:solidFill>
                  <a:srgbClr val="16165D"/>
                </a:solidFill>
                <a:latin typeface="Segoe Print"/>
                <a:ea typeface="Microsoft YaHei"/>
              </a:rPr>
              <a:t>Работа в группах:                                                 объединение тематических фигур в единую композицию.</a:t>
            </a:r>
            <a:endParaRPr/>
          </a:p>
        </p:txBody>
      </p:sp>
      <p:pic>
        <p:nvPicPr>
          <p:cNvPr id="125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40" y="2143080"/>
            <a:ext cx="8151840" cy="4462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Экран (4:3)</PresentationFormat>
  <Paragraphs>57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alex</cp:lastModifiedBy>
  <cp:revision>1</cp:revision>
  <dcterms:modified xsi:type="dcterms:W3CDTF">2016-01-28T20:18:28Z</dcterms:modified>
</cp:coreProperties>
</file>